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20" y="-3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D778E9-E256-D34C-BF0C-239CC4690D5E}" type="doc">
      <dgm:prSet loTypeId="urn:microsoft.com/office/officeart/2008/layout/PictureStrip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6CBE1-D023-7E4F-91FC-BAB48DBE99F0}">
      <dgm:prSet custT="1"/>
      <dgm:spPr/>
      <dgm:t>
        <a:bodyPr/>
        <a:lstStyle/>
        <a:p>
          <a:pPr algn="ctr" rtl="0"/>
          <a:r>
            <a:rPr lang="ka-GE" sz="1800" dirty="0" smtClean="0">
              <a:latin typeface="Sylfaen"/>
              <a:cs typeface="Sylfaen"/>
            </a:rPr>
            <a:t>      ფიზიკური პირები, რომლებიც რეგისტრირებულნი არიან შემოსავლების სამსახურში</a:t>
          </a:r>
          <a:endParaRPr lang="en-US" sz="1800" dirty="0">
            <a:latin typeface="Sylfaen"/>
            <a:cs typeface="Sylfaen"/>
          </a:endParaRPr>
        </a:p>
      </dgm:t>
    </dgm:pt>
    <dgm:pt modelId="{C1E50210-6C43-3A4E-9E0A-93BEF5758155}" type="parTrans" cxnId="{8440CF09-F516-C449-8148-4B470F0FA2A2}">
      <dgm:prSet/>
      <dgm:spPr/>
      <dgm:t>
        <a:bodyPr/>
        <a:lstStyle/>
        <a:p>
          <a:endParaRPr lang="en-US"/>
        </a:p>
      </dgm:t>
    </dgm:pt>
    <dgm:pt modelId="{9680AF12-8A90-BA46-964C-A6083454FDE0}" type="sibTrans" cxnId="{8440CF09-F516-C449-8148-4B470F0FA2A2}">
      <dgm:prSet/>
      <dgm:spPr/>
      <dgm:t>
        <a:bodyPr/>
        <a:lstStyle/>
        <a:p>
          <a:endParaRPr lang="en-US"/>
        </a:p>
      </dgm:t>
    </dgm:pt>
    <dgm:pt modelId="{0251A25C-FCF8-7147-8FA0-D02473689B3F}">
      <dgm:prSet custT="1"/>
      <dgm:spPr/>
      <dgm:t>
        <a:bodyPr/>
        <a:lstStyle/>
        <a:p>
          <a:pPr algn="ctr" rtl="0"/>
          <a:r>
            <a:rPr lang="ka-GE" sz="2000" dirty="0" smtClean="0">
              <a:latin typeface="Sylfaen"/>
              <a:cs typeface="Sylfaen"/>
            </a:rPr>
            <a:t>ფიზიკური პირები, რომლებიც ეწეოდნენ   ეკონომიკურ საქმიანობას ან/და ჰქონდათ შემოსავალი, თუმცა არ არიან რეგისტრირებული შემოსავლების სამსახურში, შესაბამისად არ ჩანს მათი ეკონომიკური აქტივობა და არ იხდიდნენ კუთვნილ გადასახადებს</a:t>
          </a:r>
          <a:r>
            <a:rPr lang="ka-GE" sz="2000" dirty="0" smtClean="0"/>
            <a:t>.</a:t>
          </a:r>
          <a:endParaRPr lang="en-US" sz="2000" dirty="0" smtClean="0"/>
        </a:p>
        <a:p>
          <a:pPr algn="l" rtl="0"/>
          <a:endParaRPr lang="en-US" sz="1600" dirty="0"/>
        </a:p>
      </dgm:t>
    </dgm:pt>
    <dgm:pt modelId="{45FB2067-7670-D44B-9777-9B9D6F0DA6D2}" type="parTrans" cxnId="{8E4C10D7-9F3C-9E4E-9927-F0E2BAEDF355}">
      <dgm:prSet/>
      <dgm:spPr/>
      <dgm:t>
        <a:bodyPr/>
        <a:lstStyle/>
        <a:p>
          <a:endParaRPr lang="en-US"/>
        </a:p>
      </dgm:t>
    </dgm:pt>
    <dgm:pt modelId="{88A10B8C-EEF7-B24B-A4D8-F0C07C0470CA}" type="sibTrans" cxnId="{8E4C10D7-9F3C-9E4E-9927-F0E2BAEDF355}">
      <dgm:prSet/>
      <dgm:spPr/>
      <dgm:t>
        <a:bodyPr/>
        <a:lstStyle/>
        <a:p>
          <a:endParaRPr lang="en-US"/>
        </a:p>
      </dgm:t>
    </dgm:pt>
    <dgm:pt modelId="{86EF3DD3-64DC-D940-AFBE-C8366004CFE9}" type="pres">
      <dgm:prSet presAssocID="{FBD778E9-E256-D34C-BF0C-239CC4690D5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E90CF9-D57B-A345-91A6-3C7AE78126F6}" type="pres">
      <dgm:prSet presAssocID="{4B86CBE1-D023-7E4F-91FC-BAB48DBE99F0}" presName="composite" presStyleCnt="0"/>
      <dgm:spPr/>
    </dgm:pt>
    <dgm:pt modelId="{9C90A6BF-5827-214A-A9A4-F27CCF97534C}" type="pres">
      <dgm:prSet presAssocID="{4B86CBE1-D023-7E4F-91FC-BAB48DBE99F0}" presName="rect1" presStyleLbl="trAlignAcc1" presStyleIdx="0" presStyleCnt="2" custScaleX="1204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726E6-7DC8-414D-97DA-EB8B9FF965C7}" type="pres">
      <dgm:prSet presAssocID="{4B86CBE1-D023-7E4F-91FC-BAB48DBE99F0}" presName="rect2" presStyleLbl="fgImgPlace1" presStyleIdx="0" presStyleCnt="2"/>
      <dgm:spPr/>
    </dgm:pt>
    <dgm:pt modelId="{2B8BB029-77F3-4542-A232-1E04A516FEFB}" type="pres">
      <dgm:prSet presAssocID="{9680AF12-8A90-BA46-964C-A6083454FDE0}" presName="sibTrans" presStyleCnt="0"/>
      <dgm:spPr/>
    </dgm:pt>
    <dgm:pt modelId="{F240F35C-9AC1-AC4D-98D5-DCEDB6038384}" type="pres">
      <dgm:prSet presAssocID="{0251A25C-FCF8-7147-8FA0-D02473689B3F}" presName="composite" presStyleCnt="0"/>
      <dgm:spPr/>
    </dgm:pt>
    <dgm:pt modelId="{21A97705-DAD8-094E-846A-1531FE623458}" type="pres">
      <dgm:prSet presAssocID="{0251A25C-FCF8-7147-8FA0-D02473689B3F}" presName="rect1" presStyleLbl="trAlignAcc1" presStyleIdx="1" presStyleCnt="2" custScaleX="128740" custScaleY="228019" custLinFactNeighborX="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04622-7A39-6243-B023-DB2850C3E7CB}" type="pres">
      <dgm:prSet presAssocID="{0251A25C-FCF8-7147-8FA0-D02473689B3F}" presName="rect2" presStyleLbl="fgImgPlace1" presStyleIdx="1" presStyleCnt="2"/>
      <dgm:spPr/>
    </dgm:pt>
  </dgm:ptLst>
  <dgm:cxnLst>
    <dgm:cxn modelId="{845E0DA7-78CE-204A-895D-5ECF2A6C93E0}" type="presOf" srcId="{FBD778E9-E256-D34C-BF0C-239CC4690D5E}" destId="{86EF3DD3-64DC-D940-AFBE-C8366004CFE9}" srcOrd="0" destOrd="0" presId="urn:microsoft.com/office/officeart/2008/layout/PictureStrips"/>
    <dgm:cxn modelId="{E03C866D-05E5-E046-BA24-B1AC898B7AD8}" type="presOf" srcId="{4B86CBE1-D023-7E4F-91FC-BAB48DBE99F0}" destId="{9C90A6BF-5827-214A-A9A4-F27CCF97534C}" srcOrd="0" destOrd="0" presId="urn:microsoft.com/office/officeart/2008/layout/PictureStrips"/>
    <dgm:cxn modelId="{EFBEDF04-2C49-CB41-8308-117BF7E9A572}" type="presOf" srcId="{0251A25C-FCF8-7147-8FA0-D02473689B3F}" destId="{21A97705-DAD8-094E-846A-1531FE623458}" srcOrd="0" destOrd="0" presId="urn:microsoft.com/office/officeart/2008/layout/PictureStrips"/>
    <dgm:cxn modelId="{8440CF09-F516-C449-8148-4B470F0FA2A2}" srcId="{FBD778E9-E256-D34C-BF0C-239CC4690D5E}" destId="{4B86CBE1-D023-7E4F-91FC-BAB48DBE99F0}" srcOrd="0" destOrd="0" parTransId="{C1E50210-6C43-3A4E-9E0A-93BEF5758155}" sibTransId="{9680AF12-8A90-BA46-964C-A6083454FDE0}"/>
    <dgm:cxn modelId="{8E4C10D7-9F3C-9E4E-9927-F0E2BAEDF355}" srcId="{FBD778E9-E256-D34C-BF0C-239CC4690D5E}" destId="{0251A25C-FCF8-7147-8FA0-D02473689B3F}" srcOrd="1" destOrd="0" parTransId="{45FB2067-7670-D44B-9777-9B9D6F0DA6D2}" sibTransId="{88A10B8C-EEF7-B24B-A4D8-F0C07C0470CA}"/>
    <dgm:cxn modelId="{6DB6F6C7-5B4E-C343-87CB-1F5C43E70D6D}" type="presParOf" srcId="{86EF3DD3-64DC-D940-AFBE-C8366004CFE9}" destId="{68E90CF9-D57B-A345-91A6-3C7AE78126F6}" srcOrd="0" destOrd="0" presId="urn:microsoft.com/office/officeart/2008/layout/PictureStrips"/>
    <dgm:cxn modelId="{4DE2D3DC-4E25-3A48-891C-FF75B3855804}" type="presParOf" srcId="{68E90CF9-D57B-A345-91A6-3C7AE78126F6}" destId="{9C90A6BF-5827-214A-A9A4-F27CCF97534C}" srcOrd="0" destOrd="0" presId="urn:microsoft.com/office/officeart/2008/layout/PictureStrips"/>
    <dgm:cxn modelId="{4C4A614A-2A38-5240-9932-4828C3CDFBCF}" type="presParOf" srcId="{68E90CF9-D57B-A345-91A6-3C7AE78126F6}" destId="{F27726E6-7DC8-414D-97DA-EB8B9FF965C7}" srcOrd="1" destOrd="0" presId="urn:microsoft.com/office/officeart/2008/layout/PictureStrips"/>
    <dgm:cxn modelId="{0A9D42D1-4284-F24A-B782-EEE3CE5BED3D}" type="presParOf" srcId="{86EF3DD3-64DC-D940-AFBE-C8366004CFE9}" destId="{2B8BB029-77F3-4542-A232-1E04A516FEFB}" srcOrd="1" destOrd="0" presId="urn:microsoft.com/office/officeart/2008/layout/PictureStrips"/>
    <dgm:cxn modelId="{1FD8BE8F-5A70-034C-AE06-DDDA2106BB82}" type="presParOf" srcId="{86EF3DD3-64DC-D940-AFBE-C8366004CFE9}" destId="{F240F35C-9AC1-AC4D-98D5-DCEDB6038384}" srcOrd="2" destOrd="0" presId="urn:microsoft.com/office/officeart/2008/layout/PictureStrips"/>
    <dgm:cxn modelId="{8E241E07-86A1-2B4F-A8E9-5D2E9C028800}" type="presParOf" srcId="{F240F35C-9AC1-AC4D-98D5-DCEDB6038384}" destId="{21A97705-DAD8-094E-846A-1531FE623458}" srcOrd="0" destOrd="0" presId="urn:microsoft.com/office/officeart/2008/layout/PictureStrips"/>
    <dgm:cxn modelId="{1A93D8C8-0696-5B40-B863-AF3FFCE36400}" type="presParOf" srcId="{F240F35C-9AC1-AC4D-98D5-DCEDB6038384}" destId="{71A04622-7A39-6243-B023-DB2850C3E7C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90A6BF-5827-214A-A9A4-F27CCF97534C}">
      <dsp:nvSpPr>
        <dsp:cNvPr id="0" name=""/>
        <dsp:cNvSpPr/>
      </dsp:nvSpPr>
      <dsp:spPr>
        <a:xfrm>
          <a:off x="4749" y="1102567"/>
          <a:ext cx="4929685" cy="127865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077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Sylfaen"/>
              <a:cs typeface="Sylfaen"/>
            </a:rPr>
            <a:t>      ფიზიკური პირები, რომლებიც რეგისტრირებულნი არიან შემოსავლების სამსახურში</a:t>
          </a:r>
          <a:endParaRPr lang="en-US" sz="1800" kern="1200" dirty="0">
            <a:latin typeface="Sylfaen"/>
            <a:cs typeface="Sylfaen"/>
          </a:endParaRPr>
        </a:p>
      </dsp:txBody>
      <dsp:txXfrm>
        <a:off x="4749" y="1102567"/>
        <a:ext cx="4929685" cy="1278657"/>
      </dsp:txXfrm>
    </dsp:sp>
    <dsp:sp modelId="{F27726E6-7DC8-414D-97DA-EB8B9FF965C7}">
      <dsp:nvSpPr>
        <dsp:cNvPr id="0" name=""/>
        <dsp:cNvSpPr/>
      </dsp:nvSpPr>
      <dsp:spPr>
        <a:xfrm>
          <a:off x="253252" y="917872"/>
          <a:ext cx="895060" cy="134259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1A97705-DAD8-094E-846A-1531FE623458}">
      <dsp:nvSpPr>
        <dsp:cNvPr id="0" name=""/>
        <dsp:cNvSpPr/>
      </dsp:nvSpPr>
      <dsp:spPr>
        <a:xfrm>
          <a:off x="5089910" y="148024"/>
          <a:ext cx="5425689" cy="300304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206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>
              <a:latin typeface="Sylfaen"/>
              <a:cs typeface="Sylfaen"/>
            </a:rPr>
            <a:t>ფიზიკური პირები, რომლებიც ეწეოდნენ   ეკონომიკურ საქმიანობას ან/და ჰქონდათ შემოსავალი, თუმცა არ არიან რეგისტრირებული შემოსავლების სამსახურში, შესაბამისად არ ჩანს მათი ეკონომიკური აქტივობა და არ იხდიდნენ კუთვნილ გადასახადებს</a:t>
          </a:r>
          <a:r>
            <a:rPr lang="ka-GE" sz="2000" kern="1200" dirty="0" smtClean="0"/>
            <a:t>.</a:t>
          </a:r>
          <a:endParaRPr lang="en-US" sz="2000" kern="1200" dirty="0" smtClean="0"/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5089910" y="148024"/>
        <a:ext cx="5425689" cy="3003049"/>
      </dsp:txXfrm>
    </dsp:sp>
    <dsp:sp modelId="{71A04622-7A39-6243-B023-DB2850C3E7CB}">
      <dsp:nvSpPr>
        <dsp:cNvPr id="0" name=""/>
        <dsp:cNvSpPr/>
      </dsp:nvSpPr>
      <dsp:spPr>
        <a:xfrm>
          <a:off x="5520289" y="806345"/>
          <a:ext cx="921912" cy="138286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7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7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0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5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9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6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5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1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7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B9BA6-71E2-402C-BFBB-27D886D3B9CC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DADB0-90F5-429E-9C07-886C4FCE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4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h.gov.g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h.gov.g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h.gov.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863600" y="741363"/>
            <a:ext cx="10515600" cy="5058546"/>
          </a:xfrm>
        </p:spPr>
        <p:txBody>
          <a:bodyPr/>
          <a:lstStyle/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/>
          </a:p>
          <a:p>
            <a:pPr marL="0" indent="0" algn="ctr">
              <a:buNone/>
            </a:pPr>
            <a:endParaRPr lang="ka-GE" sz="3600" dirty="0" smtClean="0"/>
          </a:p>
          <a:p>
            <a:pPr marL="0" indent="0" algn="ctr">
              <a:buNone/>
            </a:pPr>
            <a:r>
              <a:rPr lang="ka-GE" sz="3600" dirty="0" smtClean="0">
                <a:latin typeface="Sylfaen"/>
                <a:cs typeface="Sylfaen"/>
              </a:rPr>
              <a:t>ახალი </a:t>
            </a:r>
            <a:r>
              <a:rPr lang="ka-GE" sz="3600" dirty="0">
                <a:latin typeface="Sylfaen"/>
                <a:cs typeface="Sylfaen"/>
              </a:rPr>
              <a:t>კორონავირუსით  (SARS-COV-2) გამოწვეული ინფექციის  (COVID-19) შედეგად მიყენებული ზიანის შემსუბუქების მიზნობრივი სახელმწიფო </a:t>
            </a:r>
            <a:r>
              <a:rPr lang="ka-GE" sz="3600" dirty="0" smtClean="0">
                <a:latin typeface="Sylfaen"/>
                <a:cs typeface="Sylfaen"/>
              </a:rPr>
              <a:t>პროგრამა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82577" y="183227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4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latin typeface="Sylfaen"/>
                <a:cs typeface="Sylfaen"/>
              </a:rPr>
              <a:t>როგორ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მიიღება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კომპენსაციის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გაცემის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შესახებ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გადაწყვეტილება</a:t>
            </a:r>
            <a:r>
              <a:rPr lang="en-US" sz="2400" dirty="0" smtClean="0">
                <a:latin typeface="Sylfaen"/>
                <a:cs typeface="Sylfaen"/>
              </a:rPr>
              <a:t>?</a:t>
            </a:r>
            <a:endParaRPr lang="en-US" sz="24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ka-GE" sz="2000" dirty="0" smtClean="0"/>
          </a:p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ka-GE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კომპენსაციის </a:t>
            </a:r>
            <a:r>
              <a:rPr lang="ka-GE" sz="2000" dirty="0">
                <a:latin typeface="Sylfaen"/>
                <a:cs typeface="Sylfaen"/>
              </a:rPr>
              <a:t>დანიშვნის/არდანიშვნის თაობაზე გადაწყვეტილების მისაღებად იქმნება  უწყებათაშორისი კომისია და სამუშაო </a:t>
            </a:r>
            <a:r>
              <a:rPr lang="ka-GE" sz="2000" dirty="0" smtClean="0">
                <a:latin typeface="Sylfaen"/>
                <a:cs typeface="Sylfaen"/>
              </a:rPr>
              <a:t>ჯგუფი;</a:t>
            </a:r>
          </a:p>
          <a:p>
            <a:pPr marL="0" indent="0" algn="just">
              <a:buNone/>
            </a:pPr>
            <a:endParaRPr lang="en-US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კომპენსაციის </a:t>
            </a:r>
            <a:r>
              <a:rPr lang="ka-GE" sz="2000" dirty="0">
                <a:latin typeface="Sylfaen"/>
                <a:cs typeface="Sylfaen"/>
              </a:rPr>
              <a:t>დანიშვნის თაობაზე განცხადებებს დასაქმების სააგენტო განიხილავს სამუშაო ჯგუფთან ერთად და საბოლოო გადაწყვეტილების მიღების მიზნით წარუდგენს უწყებათაშორის კომისიას.</a:t>
            </a:r>
            <a:endParaRPr lang="en-US" sz="2000" dirty="0">
              <a:latin typeface="Sylfaen"/>
              <a:cs typeface="Sylfae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739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3115"/>
            <a:ext cx="11217738" cy="50838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ka-GE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კომპენსაციიდან</a:t>
            </a:r>
            <a:r>
              <a:rPr lang="ka-GE" sz="2000" dirty="0">
                <a:latin typeface="Sylfaen"/>
                <a:cs typeface="Sylfaen"/>
              </a:rPr>
              <a:t>/შეღავათიდან პირს შეუძლია ისარგებლოს მხოლოდ ერთით, </a:t>
            </a:r>
            <a:r>
              <a:rPr lang="ka-GE" sz="2000" dirty="0" smtClean="0">
                <a:latin typeface="Sylfaen"/>
                <a:cs typeface="Sylfaen"/>
              </a:rPr>
              <a:t>დაქირავებით </a:t>
            </a:r>
            <a:r>
              <a:rPr lang="ka-GE" sz="2000" dirty="0">
                <a:latin typeface="Sylfaen"/>
                <a:cs typeface="Sylfaen"/>
              </a:rPr>
              <a:t>დასაქმებულის, რომელმაც დაკარგა ხელფასი ან თვითდასაქმებულის  </a:t>
            </a:r>
            <a:r>
              <a:rPr lang="ka-GE" sz="2000" dirty="0" smtClean="0">
                <a:latin typeface="Sylfaen"/>
                <a:cs typeface="Sylfaen"/>
              </a:rPr>
              <a:t>კომპენსაციით;</a:t>
            </a:r>
          </a:p>
          <a:p>
            <a:pPr marL="0" indent="0" algn="just">
              <a:buNone/>
            </a:pPr>
            <a:endParaRPr lang="en-US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>
                <a:latin typeface="Sylfaen"/>
                <a:cs typeface="Sylfaen"/>
              </a:rPr>
              <a:t>შშმ პირების, 65 001-დან 100 000 სარეიტინგო ქულის ჩათვლით ოჯახების და 100 000 სარეიტინგო ქულის ჩათვლით მრავალშვილიანი ოჯახების საკომპენსაციო პაკეტების მიღება შესაძლებელია </a:t>
            </a:r>
            <a:r>
              <a:rPr lang="ka-GE" sz="2000" dirty="0" smtClean="0">
                <a:latin typeface="Sylfaen"/>
                <a:cs typeface="Sylfaen"/>
              </a:rPr>
              <a:t>ერთდოულად;</a:t>
            </a:r>
          </a:p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>
                <a:latin typeface="Sylfaen"/>
                <a:cs typeface="Sylfaen"/>
              </a:rPr>
              <a:t>შშმ პირების, 65 001-დან 100 000 სარეიტინგო ქულის ჩათვლით ოჯახების და 100 000 სარეიტინგო ქულის ჩათვლით მრავალშვილიანი ოჯახების საკომპენსაციო პაკეტების მიღება არ ზღუდავს დამატებით ერთ-ერთის - საგადასახადო შეღავათის, დაქირავებით დასაქმებულის ან თვითდასაქმებულის კომპენსაციის მიღების </a:t>
            </a:r>
            <a:r>
              <a:rPr lang="ka-GE" sz="2000" dirty="0" smtClean="0">
                <a:latin typeface="Sylfaen"/>
                <a:cs typeface="Sylfaen"/>
              </a:rPr>
              <a:t>შესაძლებლობას. </a:t>
            </a:r>
            <a:endParaRPr lang="en-US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ka-GE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en-US" dirty="0">
              <a:latin typeface="Sylfaen"/>
              <a:cs typeface="Sylfae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909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9396"/>
            <a:ext cx="10515600" cy="5797567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en-US" sz="2000" dirty="0" err="1" smtClean="0">
                <a:latin typeface="Sylfaen"/>
                <a:cs typeface="Sylfaen"/>
              </a:rPr>
              <a:t>კომპენსაციის</a:t>
            </a:r>
            <a:r>
              <a:rPr lang="en-US" sz="2000" dirty="0" smtClean="0">
                <a:latin typeface="Sylfaen"/>
                <a:cs typeface="Sylfaen"/>
              </a:rPr>
              <a:t> </a:t>
            </a:r>
            <a:r>
              <a:rPr lang="en-US" sz="2000" dirty="0" err="1" smtClean="0">
                <a:latin typeface="Sylfaen"/>
                <a:cs typeface="Sylfaen"/>
              </a:rPr>
              <a:t>მიღების</a:t>
            </a:r>
            <a:r>
              <a:rPr lang="en-US" sz="2000" dirty="0" smtClean="0">
                <a:latin typeface="Sylfaen"/>
                <a:cs typeface="Sylfaen"/>
              </a:rPr>
              <a:t> </a:t>
            </a:r>
            <a:r>
              <a:rPr lang="en-US" sz="2000" dirty="0" err="1" smtClean="0">
                <a:latin typeface="Sylfaen"/>
                <a:cs typeface="Sylfaen"/>
              </a:rPr>
              <a:t>მსურველთა</a:t>
            </a:r>
            <a:r>
              <a:rPr lang="en-US" sz="2000" dirty="0" smtClean="0">
                <a:latin typeface="Sylfaen"/>
                <a:cs typeface="Sylfaen"/>
              </a:rPr>
              <a:t> </a:t>
            </a:r>
            <a:r>
              <a:rPr lang="en-US" sz="2000" dirty="0" err="1" smtClean="0">
                <a:latin typeface="Sylfaen"/>
                <a:cs typeface="Sylfaen"/>
              </a:rPr>
              <a:t>რეგისტრაცია</a:t>
            </a:r>
            <a:r>
              <a:rPr lang="en-US" sz="2000" dirty="0" smtClean="0">
                <a:latin typeface="Sylfaen"/>
                <a:cs typeface="Sylfaen"/>
              </a:rPr>
              <a:t> - </a:t>
            </a:r>
            <a:r>
              <a:rPr lang="en-US" sz="2000" dirty="0" smtClean="0">
                <a:latin typeface="Sylfaen"/>
                <a:cs typeface="Sylfaen"/>
                <a:hlinkClick r:id="rId2"/>
              </a:rPr>
              <a:t>www.moh.gov.ge</a:t>
            </a:r>
            <a:endParaRPr lang="en-US" sz="2000" dirty="0" smtClean="0">
              <a:latin typeface="Sylfaen"/>
              <a:cs typeface="Sylfaen"/>
            </a:endParaRPr>
          </a:p>
          <a:p>
            <a:pPr marL="0" indent="0">
              <a:buNone/>
            </a:pPr>
            <a:endParaRPr lang="en-US" sz="2000" dirty="0">
              <a:latin typeface="Sylfaen"/>
              <a:cs typeface="Sylfaen"/>
            </a:endParaRPr>
          </a:p>
          <a:p>
            <a:pPr marL="0" indent="0">
              <a:buNone/>
            </a:pPr>
            <a:endParaRPr lang="en-US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>
                <a:latin typeface="Sylfaen"/>
                <a:cs typeface="Sylfaen"/>
              </a:rPr>
              <a:t>დამატებითი ინფორმაციის მიღება პირს შეეძლება ჯანდაცვის სამინისტროს ცხელ ხაზზე </a:t>
            </a:r>
            <a:r>
              <a:rPr lang="ka-GE" sz="2000" b="1" dirty="0" smtClean="0">
                <a:latin typeface="Sylfaen"/>
                <a:cs typeface="Sylfaen"/>
              </a:rPr>
              <a:t>1505</a:t>
            </a:r>
            <a:r>
              <a:rPr lang="en-US" sz="2000" b="1" dirty="0" smtClean="0">
                <a:latin typeface="Sylfaen"/>
                <a:cs typeface="Sylfaen"/>
              </a:rPr>
              <a:t> 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80073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7675"/>
            <a:ext cx="10515600" cy="498928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3200" b="1" dirty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en-US" sz="3200" b="1" dirty="0" smtClean="0">
                <a:latin typeface="Sylfaen"/>
                <a:cs typeface="Sylfaen"/>
              </a:rPr>
              <a:t>			</a:t>
            </a:r>
            <a:r>
              <a:rPr lang="en-US" sz="3200" b="1" dirty="0" err="1" smtClean="0">
                <a:latin typeface="Sylfaen"/>
                <a:cs typeface="Sylfaen"/>
              </a:rPr>
              <a:t>მადლობა</a:t>
            </a:r>
            <a:r>
              <a:rPr lang="en-US" sz="3200" b="1" dirty="0" smtClean="0">
                <a:latin typeface="Sylfaen"/>
                <a:cs typeface="Sylfaen"/>
              </a:rPr>
              <a:t> </a:t>
            </a:r>
            <a:r>
              <a:rPr lang="en-US" sz="3200" b="1" dirty="0" err="1" smtClean="0">
                <a:latin typeface="Sylfaen"/>
                <a:cs typeface="Sylfaen"/>
              </a:rPr>
              <a:t>ყურადღებისთვის</a:t>
            </a:r>
            <a:r>
              <a:rPr lang="en-US" sz="3200" b="1" dirty="0" smtClean="0">
                <a:latin typeface="Sylfaen"/>
                <a:cs typeface="Sylfaen"/>
              </a:rPr>
              <a:t>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9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b="1" dirty="0">
                <a:latin typeface="Sylfaen"/>
                <a:cs typeface="Sylfaen"/>
              </a:rPr>
              <a:t>კომპენსაციის მიღების უფლება </a:t>
            </a:r>
            <a:r>
              <a:rPr lang="ka-GE" sz="3600" b="1" dirty="0" smtClean="0">
                <a:latin typeface="Sylfaen"/>
                <a:cs typeface="Sylfaen"/>
              </a:rPr>
              <a:t>აქვს: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სოციალურად დაუცველი ოჯახების მონაცემთა ბაზაში რეგისტრირებულ 65000-დან 100000-მდე სარეიტინგო ქულის მქონე ოჯახებს;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სოციალურად დაუცველი ოჯახების მონაცემთა ბაზაში რეგისტრირებულ </a:t>
            </a:r>
            <a:r>
              <a:rPr lang="ka-GE" dirty="0" smtClean="0"/>
              <a:t>0-დან 100 000 სარეიტინგო ქულის ჩათვლით მყოფი ოჯახებს, რომელთაც </a:t>
            </a:r>
            <a:r>
              <a:rPr lang="ka-GE" dirty="0" smtClean="0"/>
              <a:t>ჰყავთ </a:t>
            </a:r>
            <a:r>
              <a:rPr lang="ka-GE" dirty="0" smtClean="0"/>
              <a:t>3 ან მეტი 0-დან 16 წლის ჩათვლით ბავშვი;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ka-GE" dirty="0"/>
              <a:t>მკვეთრად გამოხატული შეზღუდული შესაძლებლობის მქონე </a:t>
            </a:r>
            <a:r>
              <a:rPr lang="ka-GE" dirty="0" smtClean="0"/>
              <a:t>პირებს, </a:t>
            </a:r>
            <a:r>
              <a:rPr lang="ka-GE" dirty="0"/>
              <a:t>ასევე 18 წლამდე მყოფი შეზღუდული შესაძლებლობის მქონე </a:t>
            </a:r>
            <a:r>
              <a:rPr lang="ka-GE" dirty="0" smtClean="0"/>
              <a:t>ბავშვებს;</a:t>
            </a: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დაქირავებით დასაქმებულებს, რომლებმაც დაკარგეს სამსაახური ან გაუშვეს უხელფასო შვებულებაში;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თვითდასაქმებულებს.</a:t>
            </a:r>
            <a:endParaRPr lang="en-US" dirty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3510426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latin typeface="Sylfaen"/>
                <a:cs typeface="Sylfaen"/>
              </a:rPr>
              <a:t>სოციალურად დაუცველი ოჯახების კომპენსაცია</a:t>
            </a:r>
            <a:br>
              <a:rPr lang="ka-GE" sz="2400" b="1" dirty="0" smtClean="0">
                <a:latin typeface="Sylfaen"/>
                <a:cs typeface="Sylfaen"/>
              </a:rPr>
            </a:br>
            <a:r>
              <a:rPr lang="ka-GE" sz="2400" b="1" dirty="0" smtClean="0">
                <a:latin typeface="Sylfaen"/>
                <a:cs typeface="Sylfaen"/>
              </a:rPr>
              <a:t>სულ 70 000 ოჯახი - 190 000 პირი</a:t>
            </a:r>
            <a:endParaRPr lang="en-US" sz="2400" b="1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ka-GE" sz="2000" dirty="0" smtClean="0"/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სოციალურად დაუცველი ოჯახების მონაცემთა ბაზაში რეგისტრირებულ 65000-დან 100000-მდე სარეიტინგო ქულის მქონე ოჯახებს არ დასჭირდებათ დამატებითი განაცხადის ან დოკუმენტაციის წარდგენა.</a:t>
            </a:r>
          </a:p>
          <a:p>
            <a:pPr marL="0" indent="0">
              <a:buNone/>
            </a:pPr>
            <a:endParaRPr lang="ka-GE" sz="2000" b="1" dirty="0" smtClean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2000" b="1" dirty="0" smtClean="0">
                <a:latin typeface="Sylfaen"/>
                <a:cs typeface="Sylfaen"/>
              </a:rPr>
              <a:t>კომპენსაციის ოდენობა:</a:t>
            </a: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ერთწევრიან ოჯახებს - თვეში 70 ლარი; </a:t>
            </a: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ორწევრიან ოჯახებს - თვეში 90 ლარი,</a:t>
            </a: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ხოლო ყველა სხვა შემთხვევაში - თვეში 35 ლარი ოჯახის წევრზე</a:t>
            </a:r>
          </a:p>
          <a:p>
            <a:pPr marL="0" indent="0">
              <a:buNone/>
            </a:pPr>
            <a:r>
              <a:rPr lang="ka-GE" sz="2000" b="1" dirty="0" smtClean="0">
                <a:latin typeface="Sylfaen"/>
                <a:cs typeface="Sylfaen"/>
              </a:rPr>
              <a:t>კომპენსაცია გაიცემა 6 თვის განმავლობაში </a:t>
            </a:r>
          </a:p>
          <a:p>
            <a:pPr marL="0" indent="0">
              <a:buNone/>
            </a:pPr>
            <a:r>
              <a:rPr lang="ka-GE" sz="2000" b="1" dirty="0" smtClean="0">
                <a:latin typeface="Sylfaen"/>
                <a:cs typeface="Sylfaen"/>
              </a:rPr>
              <a:t>კომპენსაციის გამცემი:  სსიპ სოციალური მომსახურების სააგენტო</a:t>
            </a:r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406221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400" b="1" dirty="0" smtClean="0">
                <a:latin typeface="Sylfaen"/>
                <a:cs typeface="Sylfaen"/>
              </a:rPr>
              <a:t>სოციალურად დაუცველი ოჯახების კომპენსაცია</a:t>
            </a:r>
            <a:br>
              <a:rPr lang="ka-GE" sz="2400" b="1" dirty="0" smtClean="0">
                <a:latin typeface="Sylfaen"/>
                <a:cs typeface="Sylfaen"/>
              </a:rPr>
            </a:br>
            <a:r>
              <a:rPr lang="ka-GE" sz="2400" b="1" dirty="0" smtClean="0">
                <a:latin typeface="Sylfaen"/>
                <a:cs typeface="Sylfaen"/>
              </a:rPr>
              <a:t>სულ 21 000 ოჯახი - 130 000 პირი</a:t>
            </a:r>
            <a:endParaRPr lang="en-US" sz="2400" b="1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ka-GE" sz="2000" dirty="0" smtClean="0"/>
          </a:p>
          <a:p>
            <a:pPr marL="0" indent="0" algn="just">
              <a:buNone/>
            </a:pPr>
            <a:endParaRPr lang="ka-GE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სოციალურად დაუცველი ოჯახების მონაცემთა </a:t>
            </a:r>
            <a:r>
              <a:rPr lang="ka-GE" sz="2000" dirty="0">
                <a:latin typeface="Sylfaen"/>
                <a:cs typeface="Sylfaen"/>
              </a:rPr>
              <a:t>ბაზაში </a:t>
            </a:r>
            <a:r>
              <a:rPr lang="ka-GE" sz="2000" dirty="0" smtClean="0">
                <a:latin typeface="Sylfaen"/>
                <a:cs typeface="Sylfaen"/>
              </a:rPr>
              <a:t>რეგისტრირებულ 100</a:t>
            </a:r>
            <a:r>
              <a:rPr lang="ka-GE" sz="2000" dirty="0">
                <a:latin typeface="Sylfaen"/>
                <a:cs typeface="Sylfaen"/>
              </a:rPr>
              <a:t> </a:t>
            </a:r>
            <a:r>
              <a:rPr lang="ka-GE" sz="2000" dirty="0" smtClean="0">
                <a:latin typeface="Sylfaen"/>
                <a:cs typeface="Sylfaen"/>
              </a:rPr>
              <a:t>000-მდე </a:t>
            </a:r>
            <a:r>
              <a:rPr lang="ka-GE" sz="2000" dirty="0">
                <a:latin typeface="Sylfaen"/>
                <a:cs typeface="Sylfaen"/>
              </a:rPr>
              <a:t>სარეიტინგო ქულის </a:t>
            </a:r>
            <a:r>
              <a:rPr lang="ka-GE" sz="2000" dirty="0" smtClean="0">
                <a:latin typeface="Sylfaen"/>
                <a:cs typeface="Sylfaen"/>
              </a:rPr>
              <a:t>მქონე </a:t>
            </a:r>
            <a:r>
              <a:rPr lang="ka-GE" sz="2000" dirty="0">
                <a:latin typeface="Sylfaen"/>
                <a:cs typeface="Sylfaen"/>
              </a:rPr>
              <a:t>ოჯახებს, რომელთაც </a:t>
            </a:r>
            <a:r>
              <a:rPr lang="ka-GE" sz="2000" dirty="0" smtClean="0">
                <a:latin typeface="Sylfaen"/>
                <a:cs typeface="Sylfaen"/>
              </a:rPr>
              <a:t>ჰყავთ </a:t>
            </a:r>
            <a:r>
              <a:rPr lang="ka-GE" sz="2000" dirty="0">
                <a:latin typeface="Sylfaen"/>
                <a:cs typeface="Sylfaen"/>
              </a:rPr>
              <a:t>3 ან მეტი 0-დან 16 წლის ჩათვლით </a:t>
            </a:r>
            <a:r>
              <a:rPr lang="ka-GE" sz="2000" dirty="0" smtClean="0">
                <a:latin typeface="Sylfaen"/>
                <a:cs typeface="Sylfaen"/>
              </a:rPr>
              <a:t>ბავშვი კომპენსაციის მისაღებად არ სჭირდებათ დამატებითი განაცხადის ან დოკუმენტაციის წარდგენა.</a:t>
            </a:r>
          </a:p>
          <a:p>
            <a:pPr marL="0" indent="0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2000" b="1" dirty="0" smtClean="0">
                <a:latin typeface="Sylfaen"/>
                <a:cs typeface="Sylfaen"/>
              </a:rPr>
              <a:t>კომპენსაციის ოდენობა:</a:t>
            </a: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თვეში </a:t>
            </a:r>
            <a:r>
              <a:rPr lang="ka-GE" sz="2000" dirty="0">
                <a:latin typeface="Sylfaen"/>
                <a:cs typeface="Sylfaen"/>
              </a:rPr>
              <a:t>100 ლარის </a:t>
            </a:r>
            <a:r>
              <a:rPr lang="ka-GE" sz="2000" dirty="0" smtClean="0">
                <a:latin typeface="Sylfaen"/>
                <a:cs typeface="Sylfaen"/>
              </a:rPr>
              <a:t>ოჯახზე 6 თვის განმავლობაში</a:t>
            </a:r>
          </a:p>
          <a:p>
            <a:pPr marL="0" indent="0">
              <a:buNone/>
            </a:pPr>
            <a:r>
              <a:rPr lang="ka-GE" sz="2000" b="1" dirty="0">
                <a:latin typeface="Sylfaen"/>
                <a:cs typeface="Sylfaen"/>
              </a:rPr>
              <a:t>კომპენსაციის გამცემი:  სსიპ სოციალური მომსახურების სააგენტო</a:t>
            </a:r>
            <a:endParaRPr lang="en-US" sz="2000" b="1" dirty="0">
              <a:latin typeface="Sylfaen"/>
              <a:cs typeface="Sylfaen"/>
            </a:endParaRP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5377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dirty="0" smtClean="0">
                <a:latin typeface="+mn-lt"/>
              </a:rPr>
              <a:t>მკვეთრად გამოხატული შეზღუდული შესაძლებლობის მქონე პირები,</a:t>
            </a:r>
            <a:br>
              <a:rPr lang="ka-GE" sz="2400" dirty="0" smtClean="0">
                <a:latin typeface="+mn-lt"/>
              </a:rPr>
            </a:br>
            <a:r>
              <a:rPr lang="ka-GE" sz="2400" dirty="0" smtClean="0">
                <a:latin typeface="+mn-lt"/>
              </a:rPr>
              <a:t>და 18 წლამდე მყოფი შეზღუდული შესაძლებლობის მქონე ბავშვები</a:t>
            </a:r>
            <a:br>
              <a:rPr lang="ka-GE" sz="2400" dirty="0" smtClean="0">
                <a:latin typeface="+mn-lt"/>
              </a:rPr>
            </a:br>
            <a:r>
              <a:rPr lang="ka-GE" sz="2400" dirty="0" smtClean="0">
                <a:latin typeface="+mn-lt"/>
              </a:rPr>
              <a:t>სულ 40 000 პირი</a:t>
            </a:r>
            <a:endParaRPr lang="en-US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მკვეთრად </a:t>
            </a:r>
            <a:r>
              <a:rPr lang="ka-GE" sz="2000" dirty="0">
                <a:latin typeface="Sylfaen"/>
                <a:cs typeface="Sylfaen"/>
              </a:rPr>
              <a:t>გამოხატული შეზღუდული შესაძლებლობის მქონე </a:t>
            </a:r>
            <a:r>
              <a:rPr lang="ka-GE" sz="2000" dirty="0" smtClean="0">
                <a:latin typeface="Sylfaen"/>
                <a:cs typeface="Sylfaen"/>
              </a:rPr>
              <a:t>პირებს და 18 </a:t>
            </a:r>
            <a:r>
              <a:rPr lang="ka-GE" sz="2000" dirty="0">
                <a:latin typeface="Sylfaen"/>
                <a:cs typeface="Sylfaen"/>
              </a:rPr>
              <a:t>წლამდე მყოფი შეზღუდული შესაძლებლობის მქონე </a:t>
            </a:r>
            <a:r>
              <a:rPr lang="ka-GE" sz="2000" dirty="0" smtClean="0">
                <a:latin typeface="Sylfaen"/>
                <a:cs typeface="Sylfaen"/>
              </a:rPr>
              <a:t>ბავშვებს </a:t>
            </a:r>
            <a:r>
              <a:rPr lang="ka-GE" sz="2000" dirty="0">
                <a:latin typeface="Sylfaen"/>
                <a:cs typeface="Sylfaen"/>
              </a:rPr>
              <a:t>კომპენსაციის მისაღებად არ სჭირდებათ დამატებითი განაცხადის ან დოკუმენტაციის </a:t>
            </a:r>
            <a:r>
              <a:rPr lang="ka-GE" sz="2000" dirty="0" smtClean="0">
                <a:latin typeface="Sylfaen"/>
                <a:cs typeface="Sylfaen"/>
              </a:rPr>
              <a:t>წარდგენა</a:t>
            </a:r>
          </a:p>
          <a:p>
            <a:pPr marL="0" indent="0">
              <a:buNone/>
            </a:pPr>
            <a:endParaRPr lang="ka-GE" sz="2000" dirty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2000" b="1" dirty="0" smtClean="0">
                <a:latin typeface="Sylfaen"/>
                <a:cs typeface="Sylfaen"/>
              </a:rPr>
              <a:t>კომპენსაციის ოდენობა:</a:t>
            </a:r>
            <a:r>
              <a:rPr lang="ka-GE" sz="2000" b="1" dirty="0">
                <a:latin typeface="Sylfaen"/>
                <a:cs typeface="Sylfaen"/>
              </a:rPr>
              <a:t/>
            </a:r>
            <a:br>
              <a:rPr lang="ka-GE" sz="2000" b="1" dirty="0">
                <a:latin typeface="Sylfaen"/>
                <a:cs typeface="Sylfaen"/>
              </a:rPr>
            </a:br>
            <a:endParaRPr lang="ka-GE" sz="2000" b="1" dirty="0" smtClean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2000" dirty="0" smtClean="0">
                <a:latin typeface="Sylfaen"/>
                <a:cs typeface="Sylfaen"/>
              </a:rPr>
              <a:t>თვეში </a:t>
            </a:r>
            <a:r>
              <a:rPr lang="ka-GE" sz="2000">
                <a:latin typeface="Sylfaen"/>
                <a:cs typeface="Sylfaen"/>
              </a:rPr>
              <a:t>100 </a:t>
            </a:r>
            <a:r>
              <a:rPr lang="ka-GE" sz="2000" smtClean="0">
                <a:latin typeface="Sylfaen"/>
                <a:cs typeface="Sylfaen"/>
              </a:rPr>
              <a:t>ლარი 6 </a:t>
            </a:r>
            <a:r>
              <a:rPr lang="ka-GE" sz="2000" dirty="0">
                <a:latin typeface="Sylfaen"/>
                <a:cs typeface="Sylfaen"/>
              </a:rPr>
              <a:t>თვის  </a:t>
            </a:r>
            <a:r>
              <a:rPr lang="ka-GE" sz="2000" dirty="0" smtClean="0">
                <a:latin typeface="Sylfaen"/>
                <a:cs typeface="Sylfaen"/>
              </a:rPr>
              <a:t>განმავლობაში</a:t>
            </a:r>
          </a:p>
          <a:p>
            <a:pPr marL="0" indent="0">
              <a:buNone/>
            </a:pPr>
            <a:r>
              <a:rPr lang="ka-GE" sz="2000" b="1" dirty="0">
                <a:latin typeface="Sylfaen"/>
                <a:cs typeface="Sylfaen"/>
              </a:rPr>
              <a:t>კომპენსაციის გამცემი:  სსიპ სოციალური მომსახურების სააგენტო</a:t>
            </a:r>
            <a:endParaRPr lang="en-US" sz="2000" b="1" dirty="0">
              <a:latin typeface="Sylfaen"/>
              <a:cs typeface="Sylfaen"/>
            </a:endParaRP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ka-GE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3931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185" y="2826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400" dirty="0"/>
              <a:t>დაქირავებით </a:t>
            </a:r>
            <a:r>
              <a:rPr lang="ka-GE" sz="2400" dirty="0" smtClean="0"/>
              <a:t>დასაქმებულები, </a:t>
            </a:r>
            <a:r>
              <a:rPr lang="ka-GE" sz="2400" dirty="0"/>
              <a:t>რომლებმაც დაკარგეს </a:t>
            </a:r>
            <a:r>
              <a:rPr lang="ka-GE" sz="2400" dirty="0" smtClean="0"/>
              <a:t>სამსახური </a:t>
            </a:r>
            <a:r>
              <a:rPr lang="ka-GE" sz="2400" dirty="0"/>
              <a:t>ან გაუშვეს უხელფასო შვებულებაში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700" dirty="0" err="1" smtClean="0">
                <a:latin typeface="Sylfaen"/>
                <a:cs typeface="Sylfaen"/>
              </a:rPr>
              <a:t>კომპენსაციის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მიღების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უფლების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წარმოშობის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საფუძველი</a:t>
            </a:r>
            <a:r>
              <a:rPr lang="en-US" sz="1700" dirty="0" smtClean="0">
                <a:latin typeface="Sylfaen"/>
                <a:cs typeface="Sylfaen"/>
              </a:rPr>
              <a:t> - </a:t>
            </a:r>
            <a:r>
              <a:rPr lang="en-US" sz="1700" dirty="0" err="1" smtClean="0">
                <a:latin typeface="Sylfaen"/>
                <a:cs typeface="Sylfaen"/>
              </a:rPr>
              <a:t>დამსაქმებლის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მიერ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ka-GE" sz="1700" dirty="0">
                <a:latin typeface="Sylfaen"/>
                <a:cs typeface="Sylfaen"/>
              </a:rPr>
              <a:t>საგადასახადო დეკლარაციასთან ერთად შემოსავლების სამსახურში </a:t>
            </a:r>
            <a:r>
              <a:rPr lang="ka-GE" sz="1700" dirty="0" smtClean="0">
                <a:latin typeface="Sylfaen"/>
                <a:cs typeface="Sylfaen"/>
              </a:rPr>
              <a:t>წარდგენილი ინფორმაცია, რომ </a:t>
            </a:r>
            <a:r>
              <a:rPr lang="en-US" sz="1700" dirty="0" err="1" smtClean="0">
                <a:latin typeface="Sylfaen"/>
                <a:cs typeface="Sylfaen"/>
              </a:rPr>
              <a:t>კონკრეტულ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პირებს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ka-GE" sz="1700" dirty="0" smtClean="0">
                <a:latin typeface="Sylfaen"/>
                <a:cs typeface="Sylfaen"/>
              </a:rPr>
              <a:t>2020 </a:t>
            </a:r>
            <a:r>
              <a:rPr lang="ka-GE" sz="1700" dirty="0">
                <a:latin typeface="Sylfaen"/>
                <a:cs typeface="Sylfaen"/>
              </a:rPr>
              <a:t>წლის პირველი სამ თვეში (იანვარი, თებერვალი, მარტი) ერთხელ მაინც აქვთ აღებული </a:t>
            </a:r>
            <a:r>
              <a:rPr lang="ka-GE" sz="1700" dirty="0" smtClean="0">
                <a:latin typeface="Sylfaen"/>
                <a:cs typeface="Sylfaen"/>
              </a:rPr>
              <a:t>ხელფასი; </a:t>
            </a:r>
          </a:p>
          <a:p>
            <a:pPr marL="0" indent="0" algn="just">
              <a:buNone/>
            </a:pPr>
            <a:endParaRPr lang="ka-GE" sz="17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1700" dirty="0" smtClean="0">
                <a:latin typeface="Sylfaen"/>
                <a:cs typeface="Sylfaen"/>
              </a:rPr>
              <a:t>საკომპენსაციო სიების ფორმირებას ახდენს </a:t>
            </a:r>
            <a:r>
              <a:rPr lang="en-US" sz="1700" dirty="0" err="1">
                <a:latin typeface="Sylfaen"/>
                <a:cs typeface="Sylfaen"/>
              </a:rPr>
              <a:t>შემოსავლების</a:t>
            </a:r>
            <a:r>
              <a:rPr lang="en-US" sz="1700" dirty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სამსახური</a:t>
            </a:r>
            <a:r>
              <a:rPr lang="en-US" sz="1700" dirty="0" smtClean="0">
                <a:latin typeface="Sylfaen"/>
                <a:cs typeface="Sylfaen"/>
              </a:rPr>
              <a:t>;</a:t>
            </a:r>
          </a:p>
          <a:p>
            <a:pPr marL="0" indent="0" algn="just">
              <a:buNone/>
            </a:pPr>
            <a:endParaRPr lang="en-US" sz="17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en-US" sz="1700" dirty="0" err="1" smtClean="0">
                <a:latin typeface="Sylfaen"/>
                <a:cs typeface="Sylfaen"/>
              </a:rPr>
              <a:t>შემოსავლების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სამსახური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საკომპენსაციო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სიებს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უგზავნის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სსიპ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დასაქმების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ხელშეწყობის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სახელმწიფო</a:t>
            </a:r>
            <a:r>
              <a:rPr lang="en-US" sz="1700" dirty="0" smtClean="0">
                <a:latin typeface="Sylfaen"/>
                <a:cs typeface="Sylfaen"/>
              </a:rPr>
              <a:t> </a:t>
            </a:r>
            <a:r>
              <a:rPr lang="en-US" sz="1700" dirty="0" err="1" smtClean="0">
                <a:latin typeface="Sylfaen"/>
                <a:cs typeface="Sylfaen"/>
              </a:rPr>
              <a:t>სააგენტოს</a:t>
            </a:r>
            <a:r>
              <a:rPr lang="en-US" sz="1700" dirty="0">
                <a:latin typeface="Sylfaen"/>
                <a:cs typeface="Sylfaen"/>
              </a:rPr>
              <a:t> </a:t>
            </a:r>
            <a:r>
              <a:rPr lang="en-US" sz="1700" dirty="0" smtClean="0">
                <a:latin typeface="Sylfaen"/>
                <a:cs typeface="Sylfaen"/>
              </a:rPr>
              <a:t>- </a:t>
            </a:r>
            <a:r>
              <a:rPr lang="en-US" sz="1700" b="1" dirty="0" err="1" smtClean="0">
                <a:latin typeface="Sylfaen"/>
                <a:cs typeface="Sylfaen"/>
              </a:rPr>
              <a:t>არა</a:t>
            </a:r>
            <a:r>
              <a:rPr lang="en-US" sz="1700" b="1" dirty="0" smtClean="0">
                <a:latin typeface="Sylfaen"/>
                <a:cs typeface="Sylfaen"/>
              </a:rPr>
              <a:t> </a:t>
            </a:r>
            <a:r>
              <a:rPr lang="en-US" sz="1700" b="1" dirty="0" err="1" smtClean="0">
                <a:latin typeface="Sylfaen"/>
                <a:cs typeface="Sylfaen"/>
              </a:rPr>
              <a:t>უგვიანეს</a:t>
            </a:r>
            <a:r>
              <a:rPr lang="en-US" sz="1700" b="1" dirty="0" smtClean="0">
                <a:latin typeface="Sylfaen"/>
                <a:cs typeface="Sylfaen"/>
              </a:rPr>
              <a:t> </a:t>
            </a:r>
            <a:r>
              <a:rPr lang="en-US" sz="1700" b="1" dirty="0" err="1" smtClean="0">
                <a:latin typeface="Sylfaen"/>
                <a:cs typeface="Sylfaen"/>
              </a:rPr>
              <a:t>ყოველი</a:t>
            </a:r>
            <a:r>
              <a:rPr lang="en-US" sz="1700" b="1" dirty="0" smtClean="0">
                <a:latin typeface="Sylfaen"/>
                <a:cs typeface="Sylfaen"/>
              </a:rPr>
              <a:t> </a:t>
            </a:r>
            <a:r>
              <a:rPr lang="en-US" sz="1700" b="1" dirty="0" err="1" smtClean="0">
                <a:latin typeface="Sylfaen"/>
                <a:cs typeface="Sylfaen"/>
              </a:rPr>
              <a:t>თვის</a:t>
            </a:r>
            <a:r>
              <a:rPr lang="en-US" sz="1700" b="1" dirty="0" smtClean="0">
                <a:latin typeface="Sylfaen"/>
                <a:cs typeface="Sylfaen"/>
              </a:rPr>
              <a:t> 20 </a:t>
            </a:r>
            <a:r>
              <a:rPr lang="en-US" sz="1700" b="1" dirty="0" err="1" smtClean="0">
                <a:latin typeface="Sylfaen"/>
                <a:cs typeface="Sylfaen"/>
              </a:rPr>
              <a:t>მაისისა</a:t>
            </a:r>
            <a:endParaRPr lang="en-US" sz="1700" dirty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en-US" sz="1700" dirty="0" smtClean="0"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ka-GE" sz="1700" b="1" dirty="0" smtClean="0"/>
              <a:t>კომპენსაციის </a:t>
            </a:r>
            <a:r>
              <a:rPr lang="ka-GE" sz="1700" b="1" dirty="0"/>
              <a:t>ოდენობა</a:t>
            </a:r>
            <a:r>
              <a:rPr lang="ka-GE" sz="1700" b="1" dirty="0" smtClean="0"/>
              <a:t>:</a:t>
            </a:r>
            <a:endParaRPr lang="ka-GE" sz="1700" b="1" dirty="0"/>
          </a:p>
          <a:p>
            <a:pPr marL="0" indent="0">
              <a:buNone/>
            </a:pPr>
            <a:r>
              <a:rPr lang="ka-GE" sz="1700" dirty="0"/>
              <a:t>თვეში </a:t>
            </a:r>
            <a:r>
              <a:rPr lang="ka-GE" sz="1700" dirty="0" smtClean="0"/>
              <a:t>200 ლარი 6 </a:t>
            </a:r>
            <a:r>
              <a:rPr lang="ka-GE" sz="1700" dirty="0"/>
              <a:t>თვის  </a:t>
            </a:r>
            <a:r>
              <a:rPr lang="ka-GE" sz="1700" dirty="0" smtClean="0"/>
              <a:t>განმავლობაში (ყოველი შესაბამისი თვის </a:t>
            </a:r>
            <a:r>
              <a:rPr lang="ka-GE" sz="1700" b="1" dirty="0" smtClean="0"/>
              <a:t>30 რიცხვამდე</a:t>
            </a:r>
            <a:r>
              <a:rPr lang="ka-GE" sz="1700" dirty="0" smtClean="0"/>
              <a:t>)</a:t>
            </a:r>
            <a:endParaRPr lang="ka-GE" sz="1700" dirty="0"/>
          </a:p>
          <a:p>
            <a:pPr marL="0" indent="0">
              <a:buNone/>
            </a:pPr>
            <a:r>
              <a:rPr lang="ka-GE" sz="1700" b="1" dirty="0"/>
              <a:t>კომპენსაციის გამცემი:  სსიპ </a:t>
            </a:r>
            <a:r>
              <a:rPr lang="ka-GE" sz="1700" b="1" dirty="0" smtClean="0"/>
              <a:t>დასაქმების სახელმწიფო სააგენტო </a:t>
            </a:r>
          </a:p>
          <a:p>
            <a:pPr marL="0" indent="0" algn="ctr">
              <a:buNone/>
            </a:pPr>
            <a:r>
              <a:rPr lang="ka-GE" sz="1400" dirty="0"/>
              <a:t>იმ შემთხვევაში, თუ საკომპენსაციო სიაში არსებულ პირზე დაფიქსირდა ხელფასის გაცემა, შეწყდება მასზე კომპენსაციის გაცემა</a:t>
            </a:r>
            <a:r>
              <a:rPr lang="en-US" sz="1400" dirty="0"/>
              <a:t> </a:t>
            </a:r>
            <a:endParaRPr lang="en-US" sz="1400" b="1" dirty="0"/>
          </a:p>
          <a:p>
            <a:pPr algn="just"/>
            <a:endParaRPr lang="en-US" sz="2000" dirty="0" smtClean="0">
              <a:latin typeface="Sylfaen"/>
              <a:cs typeface="Sylfaen"/>
            </a:endParaRPr>
          </a:p>
          <a:p>
            <a:pPr algn="just"/>
            <a:endParaRPr lang="en-US" sz="2000" dirty="0">
              <a:latin typeface="Sylfaen"/>
              <a:cs typeface="Sylfaen"/>
            </a:endParaRPr>
          </a:p>
          <a:p>
            <a:pPr algn="just"/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18745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1523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Sylfaen"/>
                <a:cs typeface="Sylfaen"/>
              </a:rPr>
              <a:t>თვითდასაქმებულები</a:t>
            </a:r>
            <a:r>
              <a:rPr lang="en-US" sz="2400" dirty="0" smtClean="0">
                <a:latin typeface="Sylfaen"/>
                <a:cs typeface="Sylfaen"/>
              </a:rPr>
              <a:t> - 2 </a:t>
            </a:r>
            <a:r>
              <a:rPr lang="en-US" sz="2400" dirty="0" err="1" smtClean="0">
                <a:latin typeface="Sylfaen"/>
                <a:cs typeface="Sylfaen"/>
              </a:rPr>
              <a:t>კატეგორია</a:t>
            </a:r>
            <a:endParaRPr lang="en-US" sz="2400" dirty="0">
              <a:latin typeface="Sylfaen"/>
              <a:cs typeface="Sylfaen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146298"/>
              </p:ext>
            </p:extLst>
          </p:nvPr>
        </p:nvGraphicFramePr>
        <p:xfrm>
          <a:off x="821707" y="1204172"/>
          <a:ext cx="10515600" cy="3299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692680" y="2551837"/>
            <a:ext cx="99119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b="1" dirty="0">
              <a:latin typeface="Sylfaen"/>
              <a:cs typeface="Sylfaen"/>
            </a:endParaRPr>
          </a:p>
          <a:p>
            <a:endParaRPr lang="ka-GE" b="1" dirty="0">
              <a:latin typeface="Sylfaen"/>
              <a:cs typeface="Sylfaen"/>
            </a:endParaRPr>
          </a:p>
          <a:p>
            <a:endParaRPr lang="ka-GE" b="1" dirty="0" smtClean="0">
              <a:latin typeface="Sylfaen"/>
              <a:cs typeface="Sylfaen"/>
            </a:endParaRPr>
          </a:p>
          <a:p>
            <a:endParaRPr lang="ka-GE" b="1" dirty="0">
              <a:latin typeface="Sylfaen"/>
              <a:cs typeface="Sylfaen"/>
            </a:endParaRPr>
          </a:p>
          <a:p>
            <a:endParaRPr lang="ka-GE" b="1" dirty="0" smtClean="0">
              <a:latin typeface="Sylfaen"/>
              <a:cs typeface="Sylfaen"/>
            </a:endParaRPr>
          </a:p>
          <a:p>
            <a:endParaRPr lang="ka-GE" b="1" dirty="0">
              <a:latin typeface="Sylfaen"/>
              <a:cs typeface="Sylfaen"/>
            </a:endParaRPr>
          </a:p>
          <a:p>
            <a:endParaRPr lang="ka-GE" b="1" dirty="0" smtClean="0">
              <a:latin typeface="Sylfaen"/>
              <a:cs typeface="Sylfaen"/>
            </a:endParaRPr>
          </a:p>
          <a:p>
            <a:endParaRPr lang="ka-GE" b="1" dirty="0">
              <a:latin typeface="Sylfaen"/>
              <a:cs typeface="Sylfaen"/>
            </a:endParaRPr>
          </a:p>
          <a:p>
            <a:endParaRPr lang="ka-GE" b="1" dirty="0" smtClean="0">
              <a:latin typeface="Sylfaen"/>
              <a:cs typeface="Sylfaen"/>
            </a:endParaRPr>
          </a:p>
          <a:p>
            <a:r>
              <a:rPr lang="ka-GE" b="1" dirty="0" smtClean="0">
                <a:latin typeface="Sylfaen"/>
                <a:cs typeface="Sylfaen"/>
              </a:rPr>
              <a:t>კომპენსაციის </a:t>
            </a:r>
            <a:r>
              <a:rPr lang="ka-GE" b="1" dirty="0">
                <a:latin typeface="Sylfaen"/>
                <a:cs typeface="Sylfaen"/>
              </a:rPr>
              <a:t>ოდენობა:</a:t>
            </a:r>
          </a:p>
          <a:p>
            <a:r>
              <a:rPr lang="ka-GE" dirty="0">
                <a:latin typeface="Sylfaen"/>
                <a:cs typeface="Sylfaen"/>
              </a:rPr>
              <a:t>ერთჯერადად 300 ლარი</a:t>
            </a:r>
          </a:p>
          <a:p>
            <a:r>
              <a:rPr lang="ka-GE" b="1" dirty="0">
                <a:latin typeface="Sylfaen"/>
                <a:cs typeface="Sylfaen"/>
              </a:rPr>
              <a:t>კომპენსაციის გამცემი:  </a:t>
            </a:r>
            <a:r>
              <a:rPr lang="ka-GE" dirty="0">
                <a:latin typeface="Sylfaen"/>
                <a:cs typeface="Sylfaen"/>
              </a:rPr>
              <a:t>სსიპ დასაქმების სახელმწიფო სააგენტო </a:t>
            </a:r>
          </a:p>
        </p:txBody>
      </p:sp>
    </p:spTree>
    <p:extLst>
      <p:ext uri="{BB962C8B-B14F-4D97-AF65-F5344CB8AC3E}">
        <p14:creationId xmlns:p14="http://schemas.microsoft.com/office/powerpoint/2010/main" val="351151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latin typeface="Sylfaen"/>
                <a:cs typeface="Sylfaen"/>
              </a:rPr>
              <a:t>პირველი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კატეგორიის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თვითდასაქმებულების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იდენტიფიცირება</a:t>
            </a:r>
            <a:endParaRPr lang="en-US" sz="24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შემოსავლების </a:t>
            </a:r>
            <a:r>
              <a:rPr lang="ka-GE" sz="2000" dirty="0">
                <a:latin typeface="Sylfaen"/>
                <a:cs typeface="Sylfaen"/>
              </a:rPr>
              <a:t>სამსახურში რეგისტრირებული </a:t>
            </a:r>
            <a:r>
              <a:rPr lang="ka-GE" sz="2000" dirty="0" smtClean="0">
                <a:latin typeface="Sylfaen"/>
                <a:cs typeface="Sylfaen"/>
              </a:rPr>
              <a:t>თვითდასაქმებულების იდენტიფიცირებას ახდენს შემოსავლების სამსახური -  </a:t>
            </a:r>
            <a:r>
              <a:rPr lang="ka-GE" sz="2000" dirty="0"/>
              <a:t>2020 წლის 20 მაისამდე და აკეთებს საკომპენსაციო პირების </a:t>
            </a:r>
            <a:r>
              <a:rPr lang="ka-GE" sz="2000" dirty="0" smtClean="0"/>
              <a:t>სიას</a:t>
            </a:r>
            <a:r>
              <a:rPr lang="en-US" sz="2000" dirty="0" smtClean="0"/>
              <a:t>; </a:t>
            </a:r>
          </a:p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>
                <a:latin typeface="Sylfaen"/>
                <a:cs typeface="Sylfaen"/>
              </a:rPr>
              <a:t>სიაში მყოფი პირები კომპენსაციის მიღების შესაძლებლობაზე შეტყობინებას მიიღებენ </a:t>
            </a:r>
            <a:r>
              <a:rPr lang="ka-GE" sz="2000" dirty="0" smtClean="0">
                <a:latin typeface="Sylfaen"/>
                <a:cs typeface="Sylfaen"/>
              </a:rPr>
              <a:t>გადასახადის გადამხდელის</a:t>
            </a:r>
            <a:r>
              <a:rPr lang="ka-GE" sz="2000" dirty="0">
                <a:latin typeface="Sylfaen"/>
                <a:cs typeface="Sylfaen"/>
              </a:rPr>
              <a:t> ავტორიზებულ გვერდზე eservices.rs.ge-</a:t>
            </a:r>
            <a:r>
              <a:rPr lang="ka-GE" sz="2000" dirty="0" smtClean="0">
                <a:latin typeface="Sylfaen"/>
                <a:cs typeface="Sylfaen"/>
              </a:rPr>
              <a:t>ზე</a:t>
            </a:r>
            <a:r>
              <a:rPr lang="en-US" sz="20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>
                <a:latin typeface="Sylfaen"/>
                <a:cs typeface="Sylfaen"/>
              </a:rPr>
              <a:t>ამ კატეგორიის პირებისთვის </a:t>
            </a:r>
            <a:r>
              <a:rPr lang="ka-GE" sz="2000" dirty="0" smtClean="0">
                <a:latin typeface="Sylfaen"/>
                <a:cs typeface="Sylfaen"/>
              </a:rPr>
              <a:t>ჯანდაცვის </a:t>
            </a:r>
            <a:r>
              <a:rPr lang="ka-GE" sz="2000" dirty="0">
                <a:latin typeface="Sylfaen"/>
                <a:cs typeface="Sylfaen"/>
              </a:rPr>
              <a:t>სამინისტროს ელექტრონულ პორტალზე </a:t>
            </a:r>
            <a:r>
              <a:rPr lang="en-US" sz="2000" u="sng" dirty="0">
                <a:latin typeface="Sylfaen"/>
                <a:cs typeface="Sylfaen"/>
                <a:hlinkClick r:id="rId2"/>
              </a:rPr>
              <a:t>www.moh.gov.ge</a:t>
            </a:r>
            <a:r>
              <a:rPr lang="en-US" sz="2000" dirty="0">
                <a:latin typeface="Sylfaen"/>
                <a:cs typeface="Sylfaen"/>
              </a:rPr>
              <a:t> </a:t>
            </a:r>
            <a:r>
              <a:rPr lang="ka-GE" sz="2000" dirty="0">
                <a:latin typeface="Sylfaen"/>
                <a:cs typeface="Sylfaen"/>
              </a:rPr>
              <a:t>გაიხსნება ელექტრონული განაცხადის </a:t>
            </a:r>
            <a:r>
              <a:rPr lang="ka-GE" sz="2000" dirty="0" smtClean="0">
                <a:latin typeface="Sylfaen"/>
                <a:cs typeface="Sylfaen"/>
              </a:rPr>
              <a:t>ფორმა</a:t>
            </a:r>
            <a:r>
              <a:rPr lang="en-US" sz="2000" dirty="0" smtClean="0">
                <a:latin typeface="Sylfaen"/>
                <a:cs typeface="Sylfaen"/>
              </a:rPr>
              <a:t>.</a:t>
            </a:r>
            <a:endParaRPr lang="en-US" sz="20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659192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latin typeface="Sylfaen"/>
                <a:cs typeface="Sylfaen"/>
              </a:rPr>
              <a:t>მეორე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კატეგორიის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>
                <a:latin typeface="Sylfaen"/>
                <a:cs typeface="Sylfaen"/>
              </a:rPr>
              <a:t>თვითდასაქმებულების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>
                <a:latin typeface="Sylfaen"/>
                <a:cs typeface="Sylfaen"/>
              </a:rPr>
              <a:t>იდენტიფიცირება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endParaRPr lang="ka-GE" sz="2000" dirty="0" smtClean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იმ </a:t>
            </a:r>
            <a:r>
              <a:rPr lang="ka-GE" sz="2000" dirty="0">
                <a:latin typeface="Sylfaen"/>
                <a:cs typeface="Sylfaen"/>
              </a:rPr>
              <a:t>თვითდასაქმებულებმა, რომლებიც არ არიან რეგისტრირებული შემოსავლების სამსახურში, ჯანდაცვის სამინისტროს ელექტრონულ პორტალზე - </a:t>
            </a:r>
            <a:r>
              <a:rPr lang="en-US" sz="2000" u="sng" dirty="0">
                <a:latin typeface="Sylfaen"/>
                <a:cs typeface="Sylfaen"/>
                <a:hlinkClick r:id="rId2"/>
              </a:rPr>
              <a:t>www.moh.gov.ge</a:t>
            </a:r>
            <a:r>
              <a:rPr lang="en-US" sz="2000" dirty="0">
                <a:latin typeface="Sylfaen"/>
                <a:cs typeface="Sylfaen"/>
              </a:rPr>
              <a:t>, </a:t>
            </a:r>
            <a:r>
              <a:rPr lang="ka-GE" sz="2000" dirty="0">
                <a:latin typeface="Sylfaen"/>
                <a:cs typeface="Sylfaen"/>
              </a:rPr>
              <a:t>უნდა შეავსოს ელექტრონული განაცხადის </a:t>
            </a:r>
            <a:r>
              <a:rPr lang="ka-GE" sz="2000" dirty="0" smtClean="0">
                <a:latin typeface="Sylfaen"/>
                <a:cs typeface="Sylfaen"/>
              </a:rPr>
              <a:t>ფორმა</a:t>
            </a:r>
            <a:r>
              <a:rPr lang="en-US" sz="2000" dirty="0">
                <a:latin typeface="Sylfaen"/>
                <a:cs typeface="Sylfaen"/>
              </a:rPr>
              <a:t> </a:t>
            </a:r>
            <a:r>
              <a:rPr lang="ka-GE" sz="2000" dirty="0" smtClean="0"/>
              <a:t>არაუგვიანეს </a:t>
            </a:r>
            <a:r>
              <a:rPr lang="ka-GE" sz="2000" dirty="0"/>
              <a:t>2020 წლის პირველი </a:t>
            </a:r>
            <a:r>
              <a:rPr lang="ka-GE" sz="2000" dirty="0" smtClean="0"/>
              <a:t>ივლისისა; </a:t>
            </a:r>
          </a:p>
          <a:p>
            <a:pPr marL="0" indent="0" algn="just">
              <a:buNone/>
            </a:pPr>
            <a:endParaRPr lang="ka-GE" sz="2000" dirty="0">
              <a:latin typeface="Sylfaen"/>
              <a:cs typeface="Sylfaen"/>
            </a:endParaRPr>
          </a:p>
          <a:p>
            <a:pPr marL="0" indent="0" algn="just">
              <a:buNone/>
            </a:pPr>
            <a:r>
              <a:rPr lang="ka-GE" sz="2000" dirty="0" smtClean="0">
                <a:latin typeface="Sylfaen"/>
                <a:cs typeface="Sylfaen"/>
              </a:rPr>
              <a:t>განაცხადი მოიცავს იმ კონკრეტულ ინფორმაციას, რომელიც დაადასტურებს მათ შემოსავალს და ეკონომიკურ საქმიანობას 2020 წლის პირველი კვარტლის განმავლობაში.</a:t>
            </a:r>
          </a:p>
          <a:p>
            <a:pPr marL="0" indent="0" algn="just">
              <a:buNone/>
            </a:pPr>
            <a:endParaRPr lang="en-US" sz="2000" dirty="0" smtClean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53092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501</Words>
  <Application>Microsoft Macintosh PowerPoint</Application>
  <PresentationFormat>Custom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კომპენსაციის მიღების უფლება აქვს:</vt:lpstr>
      <vt:lpstr>სოციალურად დაუცველი ოჯახების კომპენსაცია სულ 70 000 ოჯახი - 190 000 პირი</vt:lpstr>
      <vt:lpstr>სოციალურად დაუცველი ოჯახების კომპენსაცია სულ 21 000 ოჯახი - 130 000 პირი</vt:lpstr>
      <vt:lpstr>მკვეთრად გამოხატული შეზღუდული შესაძლებლობის მქონე პირები, და 18 წლამდე მყოფი შეზღუდული შესაძლებლობის მქონე ბავშვები სულ 40 000 პირი</vt:lpstr>
      <vt:lpstr>დაქირავებით დასაქმებულები, რომლებმაც დაკარგეს სამსახური ან გაუშვეს უხელფასო შვებულებაში</vt:lpstr>
      <vt:lpstr>თვითდასაქმებულები - 2 კატეგორია</vt:lpstr>
      <vt:lpstr>პირველი კატეგორიის თვითდასაქმებულების იდენტიფიცირება</vt:lpstr>
      <vt:lpstr>მეორე კატეგორიის თვითდასაქმებულების იდენტიფიცირება</vt:lpstr>
      <vt:lpstr>როგორ მიიღება კომპენსაციის გაცემის შესახებ გადაწყვეტილება?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ახალი კორონავირუსის პანდემიით გამოწვეული ზიანის შემსუბუქების მიზნით გასატარებელი საკომპენსაციო ზომები</dc:title>
  <dc:creator>Tea Gvaramadze</dc:creator>
  <cp:lastModifiedBy>Mac</cp:lastModifiedBy>
  <cp:revision>27</cp:revision>
  <dcterms:created xsi:type="dcterms:W3CDTF">2020-04-27T13:26:08Z</dcterms:created>
  <dcterms:modified xsi:type="dcterms:W3CDTF">2020-04-27T15:24:45Z</dcterms:modified>
</cp:coreProperties>
</file>